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BC"/>
    <a:srgbClr val="CD2D39"/>
    <a:srgbClr val="CD23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36" y="-268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18577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250287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428382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409689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360044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2356389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288801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15864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2831328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394052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140B6D0-6AC4-2C41-98F0-90B5B10A7305}" type="datetimeFigureOut">
              <a:rPr kumimoji="1" lang="ja-JP" altLang="en-US" smtClean="0"/>
              <a:t>2014/8/29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1775791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140B6D0-6AC4-2C41-98F0-90B5B10A7305}" type="datetimeFigureOut">
              <a:rPr kumimoji="1" lang="ja-JP" altLang="en-US" smtClean="0"/>
              <a:t>2014/8/29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42778B1-BA25-5E41-9096-BC9D1C8A0982}" type="slidenum">
              <a:rPr kumimoji="1" lang="ja-JP" altLang="en-US" smtClean="0"/>
              <a:t>‹#›</a:t>
            </a:fld>
            <a:endParaRPr kumimoji="1" lang="ja-JP" altLang="en-US"/>
          </a:p>
        </p:txBody>
      </p:sp>
    </p:spTree>
    <p:extLst>
      <p:ext uri="{BB962C8B-B14F-4D97-AF65-F5344CB8AC3E}">
        <p14:creationId xmlns:p14="http://schemas.microsoft.com/office/powerpoint/2010/main" val="2143137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04401"/>
            <a:ext cx="6858000" cy="2123658"/>
          </a:xfrm>
          <a:prstGeom prst="rect">
            <a:avLst/>
          </a:prstGeom>
          <a:solidFill>
            <a:schemeClr val="accent6">
              <a:lumMod val="75000"/>
            </a:schemeClr>
          </a:solidFill>
        </p:spPr>
        <p:txBody>
          <a:bodyPr wrap="square">
            <a:spAutoFit/>
          </a:bodyPr>
          <a:lstStyle/>
          <a:p>
            <a:pPr algn="ctr"/>
            <a:r>
              <a:rPr lang="ja-JP" altLang="en-US" sz="5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rPr>
              <a:t>英語</a:t>
            </a:r>
            <a:r>
              <a:rPr lang="ja-JP" altLang="en-US" sz="5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rPr>
              <a:t>で</a:t>
            </a:r>
            <a:r>
              <a:rPr lang="ja-JP" altLang="en-US" sz="5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rPr>
              <a:t>教える</a:t>
            </a:r>
            <a:endParaRPr lang="en-US" altLang="ja-JP" sz="5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endParaRPr>
          </a:p>
          <a:p>
            <a:pPr algn="ctr"/>
            <a:r>
              <a:rPr lang="ja-JP" altLang="en-US" sz="5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rPr>
              <a:t>大学</a:t>
            </a:r>
            <a:r>
              <a:rPr lang="ja-JP" altLang="en-US" sz="5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rPr>
              <a:t>授業の</a:t>
            </a:r>
            <a:r>
              <a:rPr lang="ja-JP" altLang="en-US" sz="5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rPr>
              <a:t>秘訣</a:t>
            </a:r>
            <a:endParaRPr lang="ja-JP" altLang="en-US" sz="5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endParaRPr>
          </a:p>
          <a:p>
            <a:pPr algn="ctr"/>
            <a:r>
              <a:rPr lang="ja-JP" altLang="en-US" sz="2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rPr>
              <a:t> </a:t>
            </a:r>
            <a:r>
              <a:rPr lang="en-US" altLang="ja-JP" sz="2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rPr>
              <a:t>〜</a:t>
            </a:r>
            <a:r>
              <a:rPr lang="ja-JP" altLang="en-US" sz="2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rPr>
              <a:t>これまでの授業実践を振り返って</a:t>
            </a:r>
            <a:r>
              <a:rPr lang="en-US" altLang="ja-JP" sz="2400" b="1" spc="-300" dirty="0">
                <a:solidFill>
                  <a:schemeClr val="bg1"/>
                </a:solidFill>
                <a:effectLst>
                  <a:outerShdw blurRad="50800" dist="38100" dir="2700000" algn="tl" rotWithShape="0">
                    <a:prstClr val="black">
                      <a:alpha val="40000"/>
                    </a:prstClr>
                  </a:outerShdw>
                </a:effectLst>
                <a:latin typeface="メイリオ"/>
                <a:ea typeface="メイリオ"/>
                <a:cs typeface="メイリオ"/>
              </a:rPr>
              <a:t>〜</a:t>
            </a:r>
            <a:endParaRPr lang="en-US" altLang="ja-JP" sz="2400" b="1" spc="-300" dirty="0" smtClean="0">
              <a:solidFill>
                <a:schemeClr val="bg1"/>
              </a:solidFill>
              <a:effectLst>
                <a:outerShdw blurRad="50800" dist="38100" dir="2700000" algn="tl" rotWithShape="0">
                  <a:prstClr val="black">
                    <a:alpha val="40000"/>
                  </a:prstClr>
                </a:outerShdw>
              </a:effectLst>
              <a:latin typeface="メイリオ"/>
              <a:ea typeface="メイリオ"/>
              <a:cs typeface="メイリオ"/>
            </a:endParaRPr>
          </a:p>
        </p:txBody>
      </p:sp>
      <p:sp>
        <p:nvSpPr>
          <p:cNvPr id="10" name="正方形/長方形 9"/>
          <p:cNvSpPr/>
          <p:nvPr/>
        </p:nvSpPr>
        <p:spPr>
          <a:xfrm>
            <a:off x="192404" y="2716959"/>
            <a:ext cx="6500641" cy="2893100"/>
          </a:xfrm>
          <a:prstGeom prst="rect">
            <a:avLst/>
          </a:prstGeom>
          <a:ln>
            <a:solidFill>
              <a:schemeClr val="accent2"/>
            </a:solidFill>
          </a:ln>
        </p:spPr>
        <p:txBody>
          <a:bodyPr wrap="square">
            <a:spAutoFit/>
          </a:bodyPr>
          <a:lstStyle/>
          <a:p>
            <a:r>
              <a:rPr lang="ja-JP" altLang="en-US" sz="1400" dirty="0">
                <a:latin typeface="HG丸ｺﾞｼｯｸM-PRO"/>
                <a:ea typeface="HG丸ｺﾞｼｯｸM-PRO"/>
                <a:cs typeface="HG丸ｺﾞｼｯｸM-PRO"/>
              </a:rPr>
              <a:t>　社会や高等教育のグローバル化にともない、大学院のみならず学士課程においても「英語による授業」を取り入れた教育プログラムを実施する大学</a:t>
            </a:r>
            <a:r>
              <a:rPr lang="ja-JP" altLang="en-US" sz="1400" dirty="0" smtClean="0">
                <a:latin typeface="HG丸ｺﾞｼｯｸM-PRO"/>
                <a:ea typeface="HG丸ｺﾞｼｯｸM-PRO"/>
                <a:cs typeface="HG丸ｺﾞｼｯｸM-PRO"/>
              </a:rPr>
              <a:t>が増えてきています。</a:t>
            </a:r>
            <a:r>
              <a:rPr lang="ja-JP" altLang="en-US" sz="1400" dirty="0">
                <a:latin typeface="HG丸ｺﾞｼｯｸM-PRO"/>
                <a:ea typeface="HG丸ｺﾞｼｯｸM-PRO"/>
                <a:cs typeface="HG丸ｺﾞｼｯｸM-PRO"/>
              </a:rPr>
              <a:t>こうした状況をふまえ、今年度のＦＤ講演会では、名古屋大学国際教育交流センターの村山かなえ先生に「英語で教える大学授業：「自分なりの教え方」を振り返って」というタイトルでご講演頂きます。村山先生は、オーストラリアでの現地での授業経験、立命館大学グローバル・ゲイトウェイプログラムで英語による授業経験など、英語による授業の経験の豊富な先生です。講演会では、これまでの先生のご経験を踏まえ、心構え、授業方法、ノウハウなどを中心にお話を伺う予定です。</a:t>
            </a:r>
          </a:p>
          <a:p>
            <a:r>
              <a:rPr lang="ja-JP" altLang="en-US" sz="1400" dirty="0">
                <a:latin typeface="HG丸ｺﾞｼｯｸM-PRO"/>
                <a:ea typeface="HG丸ｺﾞｼｯｸM-PRO"/>
                <a:cs typeface="HG丸ｺﾞｼｯｸM-PRO"/>
              </a:rPr>
              <a:t>　</a:t>
            </a:r>
            <a:r>
              <a:rPr lang="ja-JP" altLang="en-US" sz="1400" dirty="0" smtClean="0">
                <a:latin typeface="HG丸ｺﾞｼｯｸM-PRO"/>
                <a:ea typeface="HG丸ｺﾞｼｯｸM-PRO"/>
                <a:cs typeface="HG丸ｺﾞｼｯｸM-PRO"/>
              </a:rPr>
              <a:t>教職員</a:t>
            </a:r>
            <a:r>
              <a:rPr lang="ja-JP" altLang="en-US" sz="1400" dirty="0">
                <a:latin typeface="HG丸ｺﾞｼｯｸM-PRO"/>
                <a:ea typeface="HG丸ｺﾞｼｯｸM-PRO"/>
                <a:cs typeface="HG丸ｺﾞｼｯｸM-PRO"/>
              </a:rPr>
              <a:t>の皆様はもちろんのこと、アカデミックキャリアを目指す学内の大学院生のご参加もお待ちしております。また、本講演会は、新任教員の皆様にはフォーローアップ研修会としてご参加いただけます。みなさまのご参加をお待ちしております</a:t>
            </a:r>
            <a:r>
              <a:rPr lang="ja-JP" altLang="en-US" sz="1400" dirty="0" smtClean="0">
                <a:latin typeface="HG丸ｺﾞｼｯｸM-PRO"/>
                <a:ea typeface="HG丸ｺﾞｼｯｸM-PRO"/>
                <a:cs typeface="HG丸ｺﾞｼｯｸM-PRO"/>
              </a:rPr>
              <a:t>。</a:t>
            </a:r>
            <a:endParaRPr lang="ja-JP" altLang="en-US" sz="1400" dirty="0">
              <a:latin typeface="HG丸ｺﾞｼｯｸM-PRO"/>
              <a:ea typeface="HG丸ｺﾞｼｯｸM-PRO"/>
              <a:cs typeface="HG丸ｺﾞｼｯｸM-PRO"/>
            </a:endParaRPr>
          </a:p>
        </p:txBody>
      </p:sp>
      <p:sp>
        <p:nvSpPr>
          <p:cNvPr id="14" name="正方形/長方形 13"/>
          <p:cNvSpPr/>
          <p:nvPr/>
        </p:nvSpPr>
        <p:spPr>
          <a:xfrm>
            <a:off x="509905" y="5610059"/>
            <a:ext cx="5827395" cy="2646879"/>
          </a:xfrm>
          <a:prstGeom prst="rect">
            <a:avLst/>
          </a:prstGeom>
        </p:spPr>
        <p:txBody>
          <a:bodyPr wrap="square">
            <a:spAutoFit/>
          </a:bodyPr>
          <a:lstStyle/>
          <a:p>
            <a:r>
              <a:rPr lang="ja-JP" altLang="en-US" sz="1600" dirty="0">
                <a:latin typeface="HG丸ｺﾞｼｯｸM-PRO"/>
                <a:ea typeface="HG丸ｺﾞｼｯｸM-PRO"/>
                <a:cs typeface="HG丸ｺﾞｼｯｸM-PRO"/>
              </a:rPr>
              <a:t>講　師　</a:t>
            </a:r>
            <a:r>
              <a:rPr lang="ja-JP" altLang="en-US" sz="2000" dirty="0">
                <a:latin typeface="HG丸ｺﾞｼｯｸM-PRO"/>
                <a:ea typeface="HG丸ｺﾞｼｯｸM-PRO"/>
                <a:cs typeface="HG丸ｺﾞｼｯｸM-PRO"/>
              </a:rPr>
              <a:t>名古屋大学国際教育交流センター</a:t>
            </a:r>
            <a:r>
              <a:rPr lang="ja-JP" altLang="en-US" sz="1600" dirty="0">
                <a:latin typeface="HG丸ｺﾞｼｯｸM-PRO"/>
                <a:ea typeface="HG丸ｺﾞｼｯｸM-PRO"/>
                <a:cs typeface="HG丸ｺﾞｼｯｸM-PRO"/>
              </a:rPr>
              <a:t>　</a:t>
            </a:r>
            <a:endParaRPr lang="en-US" altLang="ja-JP" sz="1600" dirty="0" smtClean="0">
              <a:latin typeface="HG丸ｺﾞｼｯｸM-PRO"/>
              <a:ea typeface="HG丸ｺﾞｼｯｸM-PRO"/>
              <a:cs typeface="HG丸ｺﾞｼｯｸM-PRO"/>
            </a:endParaRPr>
          </a:p>
          <a:p>
            <a:r>
              <a:rPr lang="ja-JP" altLang="en-US" sz="1600" dirty="0" smtClean="0">
                <a:latin typeface="HG丸ｺﾞｼｯｸM-PRO"/>
                <a:ea typeface="HG丸ｺﾞｼｯｸM-PRO"/>
                <a:cs typeface="HG丸ｺﾞｼｯｸM-PRO"/>
              </a:rPr>
              <a:t>　　　　</a:t>
            </a:r>
            <a:r>
              <a:rPr lang="ja-JP" altLang="en-US" sz="3200" dirty="0" smtClean="0">
                <a:latin typeface="HG丸ｺﾞｼｯｸM-PRO"/>
                <a:ea typeface="HG丸ｺﾞｼｯｸM-PRO"/>
                <a:cs typeface="HG丸ｺﾞｼｯｸM-PRO"/>
              </a:rPr>
              <a:t>村山</a:t>
            </a:r>
            <a:r>
              <a:rPr lang="ja-JP" altLang="en-US" sz="3200" dirty="0">
                <a:latin typeface="HG丸ｺﾞｼｯｸM-PRO"/>
                <a:ea typeface="HG丸ｺﾞｼｯｸM-PRO"/>
                <a:cs typeface="HG丸ｺﾞｼｯｸM-PRO"/>
              </a:rPr>
              <a:t>　</a:t>
            </a:r>
            <a:r>
              <a:rPr lang="ja-JP" altLang="en-US" sz="3200" dirty="0" smtClean="0">
                <a:latin typeface="HG丸ｺﾞｼｯｸM-PRO"/>
                <a:ea typeface="HG丸ｺﾞｼｯｸM-PRO"/>
                <a:cs typeface="HG丸ｺﾞｼｯｸM-PRO"/>
              </a:rPr>
              <a:t>かなえ</a:t>
            </a:r>
            <a:r>
              <a:rPr lang="ja-JP" altLang="en-US" sz="1600" dirty="0" smtClean="0">
                <a:latin typeface="HG丸ｺﾞｼｯｸM-PRO"/>
                <a:ea typeface="HG丸ｺﾞｼｯｸM-PRO"/>
                <a:cs typeface="HG丸ｺﾞｼｯｸM-PRO"/>
              </a:rPr>
              <a:t>　</a:t>
            </a:r>
            <a:r>
              <a:rPr lang="ja-JP" altLang="en-US" sz="2000" dirty="0" smtClean="0">
                <a:latin typeface="HG丸ｺﾞｼｯｸM-PRO"/>
                <a:ea typeface="HG丸ｺﾞｼｯｸM-PRO"/>
                <a:cs typeface="HG丸ｺﾞｼｯｸM-PRO"/>
              </a:rPr>
              <a:t>先生</a:t>
            </a:r>
            <a:endParaRPr lang="en-US" altLang="ja-JP" sz="2000" dirty="0" smtClean="0">
              <a:latin typeface="HG丸ｺﾞｼｯｸM-PRO"/>
              <a:ea typeface="HG丸ｺﾞｼｯｸM-PRO"/>
              <a:cs typeface="HG丸ｺﾞｼｯｸM-PRO"/>
            </a:endParaRPr>
          </a:p>
          <a:p>
            <a:r>
              <a:rPr lang="ja-JP" altLang="en-US" sz="1600" dirty="0" smtClean="0">
                <a:latin typeface="HG丸ｺﾞｼｯｸM-PRO"/>
                <a:ea typeface="HG丸ｺﾞｼｯｸM-PRO"/>
                <a:cs typeface="HG丸ｺﾞｼｯｸM-PRO"/>
              </a:rPr>
              <a:t>日</a:t>
            </a:r>
            <a:r>
              <a:rPr lang="ja-JP" altLang="en-US" sz="1600" dirty="0">
                <a:latin typeface="HG丸ｺﾞｼｯｸM-PRO"/>
                <a:ea typeface="HG丸ｺﾞｼｯｸM-PRO"/>
                <a:cs typeface="HG丸ｺﾞｼｯｸM-PRO"/>
              </a:rPr>
              <a:t>　時　</a:t>
            </a:r>
            <a:r>
              <a:rPr lang="en-US" altLang="ja-JP" sz="3600" dirty="0" smtClean="0">
                <a:latin typeface="HG丸ｺﾞｼｯｸM-PRO"/>
                <a:ea typeface="HG丸ｺﾞｼｯｸM-PRO"/>
                <a:cs typeface="HG丸ｺﾞｼｯｸM-PRO"/>
              </a:rPr>
              <a:t>9</a:t>
            </a:r>
            <a:r>
              <a:rPr lang="ja-JP" altLang="en-US" sz="2000" dirty="0" smtClean="0">
                <a:latin typeface="HG丸ｺﾞｼｯｸM-PRO"/>
                <a:ea typeface="HG丸ｺﾞｼｯｸM-PRO"/>
                <a:cs typeface="HG丸ｺﾞｼｯｸM-PRO"/>
              </a:rPr>
              <a:t>月</a:t>
            </a:r>
            <a:r>
              <a:rPr lang="en-US" altLang="ja-JP" sz="2000" dirty="0" smtClean="0">
                <a:latin typeface="HG丸ｺﾞｼｯｸM-PRO"/>
                <a:ea typeface="HG丸ｺﾞｼｯｸM-PRO"/>
                <a:cs typeface="HG丸ｺﾞｼｯｸM-PRO"/>
              </a:rPr>
              <a:t> </a:t>
            </a:r>
            <a:r>
              <a:rPr lang="en-US" altLang="ja-JP" sz="3600" dirty="0" smtClean="0">
                <a:latin typeface="HG丸ｺﾞｼｯｸM-PRO"/>
                <a:ea typeface="HG丸ｺﾞｼｯｸM-PRO"/>
                <a:cs typeface="HG丸ｺﾞｼｯｸM-PRO"/>
              </a:rPr>
              <a:t>24</a:t>
            </a:r>
            <a:r>
              <a:rPr lang="ja-JP" altLang="en-US" sz="2000" dirty="0" smtClean="0">
                <a:latin typeface="HG丸ｺﾞｼｯｸM-PRO"/>
                <a:ea typeface="HG丸ｺﾞｼｯｸM-PRO"/>
                <a:cs typeface="HG丸ｺﾞｼｯｸM-PRO"/>
              </a:rPr>
              <a:t>日</a:t>
            </a:r>
            <a:r>
              <a:rPr lang="ja-JP" altLang="en-US" sz="3200" dirty="0">
                <a:latin typeface="HG丸ｺﾞｼｯｸM-PRO"/>
                <a:ea typeface="HG丸ｺﾞｼｯｸM-PRO"/>
                <a:cs typeface="HG丸ｺﾞｼｯｸM-PRO"/>
              </a:rPr>
              <a:t>（水</a:t>
            </a:r>
            <a:r>
              <a:rPr lang="ja-JP" altLang="en-US" sz="3200" dirty="0" smtClean="0">
                <a:latin typeface="HG丸ｺﾞｼｯｸM-PRO"/>
                <a:ea typeface="HG丸ｺﾞｼｯｸM-PRO"/>
                <a:cs typeface="HG丸ｺﾞｼｯｸM-PRO"/>
              </a:rPr>
              <a:t>）</a:t>
            </a:r>
            <a:endParaRPr lang="en-US" altLang="ja-JP" sz="3200" dirty="0" smtClean="0">
              <a:latin typeface="HG丸ｺﾞｼｯｸM-PRO"/>
              <a:ea typeface="HG丸ｺﾞｼｯｸM-PRO"/>
              <a:cs typeface="HG丸ｺﾞｼｯｸM-PRO"/>
            </a:endParaRPr>
          </a:p>
          <a:p>
            <a:r>
              <a:rPr lang="ja-JP" altLang="en-US" sz="1600" dirty="0" smtClean="0">
                <a:latin typeface="HG丸ｺﾞｼｯｸM-PRO"/>
                <a:ea typeface="HG丸ｺﾞｼｯｸM-PRO"/>
                <a:cs typeface="HG丸ｺﾞｼｯｸM-PRO"/>
              </a:rPr>
              <a:t>　　　　</a:t>
            </a:r>
            <a:r>
              <a:rPr lang="ja-JP" altLang="en-US" sz="2000" dirty="0" smtClean="0">
                <a:latin typeface="HG丸ｺﾞｼｯｸM-PRO"/>
                <a:ea typeface="HG丸ｺﾞｼｯｸM-PRO"/>
                <a:cs typeface="HG丸ｺﾞｼｯｸM-PRO"/>
              </a:rPr>
              <a:t>１４：３０</a:t>
            </a:r>
            <a:r>
              <a:rPr lang="ja-JP" altLang="en-US" sz="2000" dirty="0">
                <a:latin typeface="HG丸ｺﾞｼｯｸM-PRO"/>
                <a:ea typeface="HG丸ｺﾞｼｯｸM-PRO"/>
                <a:cs typeface="HG丸ｺﾞｼｯｸM-PRO"/>
              </a:rPr>
              <a:t>～１６：００</a:t>
            </a:r>
          </a:p>
          <a:p>
            <a:r>
              <a:rPr lang="ja-JP" altLang="en-US" sz="1600" dirty="0">
                <a:latin typeface="HG丸ｺﾞｼｯｸM-PRO"/>
                <a:ea typeface="HG丸ｺﾞｼｯｸM-PRO"/>
                <a:cs typeface="HG丸ｺﾞｼｯｸM-PRO"/>
              </a:rPr>
              <a:t>会　</a:t>
            </a:r>
            <a:r>
              <a:rPr lang="ja-JP" altLang="en-US" sz="1600" dirty="0" smtClean="0">
                <a:latin typeface="HG丸ｺﾞｼｯｸM-PRO"/>
                <a:ea typeface="HG丸ｺﾞｼｯｸM-PRO"/>
                <a:cs typeface="HG丸ｺﾞｼｯｸM-PRO"/>
              </a:rPr>
              <a:t>場　</a:t>
            </a:r>
            <a:r>
              <a:rPr lang="en-US" altLang="ja-JP" sz="1600" dirty="0" smtClean="0">
                <a:latin typeface="HG丸ｺﾞｼｯｸM-PRO"/>
                <a:ea typeface="HG丸ｺﾞｼｯｸM-PRO"/>
                <a:cs typeface="HG丸ｺﾞｼｯｸM-PRO"/>
              </a:rPr>
              <a:t> </a:t>
            </a:r>
            <a:r>
              <a:rPr lang="ja-JP" altLang="en-US" dirty="0" smtClean="0">
                <a:latin typeface="HG丸ｺﾞｼｯｸM-PRO"/>
                <a:ea typeface="HG丸ｺﾞｼｯｸM-PRO"/>
                <a:cs typeface="HG丸ｺﾞｼｯｸM-PRO"/>
              </a:rPr>
              <a:t>静岡キャンパス：共通</a:t>
            </a:r>
            <a:r>
              <a:rPr lang="ja-JP" altLang="en-US" dirty="0">
                <a:latin typeface="HG丸ｺﾞｼｯｸM-PRO"/>
                <a:ea typeface="HG丸ｺﾞｼｯｸM-PRO"/>
                <a:cs typeface="HG丸ｺﾞｼｯｸM-PRO"/>
              </a:rPr>
              <a:t>教育Ａ棟</a:t>
            </a:r>
            <a:r>
              <a:rPr lang="ja-JP" altLang="en-US" dirty="0" smtClean="0">
                <a:latin typeface="HG丸ｺﾞｼｯｸM-PRO"/>
                <a:ea typeface="HG丸ｺﾞｼｯｸM-PRO"/>
                <a:cs typeface="HG丸ｺﾞｼｯｸM-PRO"/>
              </a:rPr>
              <a:t>３０１</a:t>
            </a:r>
            <a:endParaRPr lang="en-US" altLang="ja-JP" dirty="0">
              <a:latin typeface="HG丸ｺﾞｼｯｸM-PRO"/>
              <a:ea typeface="HG丸ｺﾞｼｯｸM-PRO"/>
              <a:cs typeface="HG丸ｺﾞｼｯｸM-PRO"/>
            </a:endParaRPr>
          </a:p>
          <a:p>
            <a:r>
              <a:rPr lang="ja-JP" altLang="en-US" dirty="0" smtClean="0">
                <a:latin typeface="HG丸ｺﾞｼｯｸM-PRO"/>
                <a:ea typeface="HG丸ｺﾞｼｯｸM-PRO"/>
                <a:cs typeface="HG丸ｺﾞｼｯｸM-PRO"/>
              </a:rPr>
              <a:t>　　　　浜松キャンパス：総合２４</a:t>
            </a:r>
            <a:r>
              <a:rPr lang="ja-JP" altLang="en-US" dirty="0" smtClean="0">
                <a:latin typeface="HG丸ｺﾞｼｯｸM-PRO"/>
                <a:ea typeface="HG丸ｺﾞｼｯｸM-PRO"/>
                <a:cs typeface="HG丸ｺﾞｼｯｸM-PRO"/>
              </a:rPr>
              <a:t>教室</a:t>
            </a:r>
            <a:endParaRPr lang="en-US" altLang="ja-JP" dirty="0" smtClean="0">
              <a:latin typeface="HG丸ｺﾞｼｯｸM-PRO"/>
              <a:ea typeface="HG丸ｺﾞｼｯｸM-PRO"/>
              <a:cs typeface="HG丸ｺﾞｼｯｸM-PRO"/>
            </a:endParaRPr>
          </a:p>
          <a:p>
            <a:r>
              <a:rPr lang="ja-JP" altLang="en-US" sz="1600" dirty="0" smtClean="0">
                <a:latin typeface="HG丸ｺﾞｼｯｸM-PRO"/>
                <a:ea typeface="HG丸ｺﾞｼｯｸM-PRO"/>
                <a:cs typeface="HG丸ｺﾞｼｯｸM-PRO"/>
              </a:rPr>
              <a:t>　　　　</a:t>
            </a:r>
            <a:r>
              <a:rPr lang="en-US" altLang="ja-JP" sz="1200" dirty="0" smtClean="0">
                <a:latin typeface="HG丸ｺﾞｼｯｸM-PRO"/>
                <a:ea typeface="HG丸ｺﾞｼｯｸM-PRO"/>
                <a:cs typeface="HG丸ｺﾞｼｯｸM-PRO"/>
              </a:rPr>
              <a:t>※</a:t>
            </a:r>
            <a:r>
              <a:rPr lang="ja-JP" altLang="en-US" sz="1200" dirty="0" smtClean="0">
                <a:latin typeface="HG丸ｺﾞｼｯｸM-PRO"/>
                <a:ea typeface="HG丸ｺﾞｼｯｸM-PRO"/>
                <a:cs typeface="HG丸ｺﾞｼｯｸM-PRO"/>
              </a:rPr>
              <a:t>浜松はテレビ会議システムでの配信となります</a:t>
            </a:r>
            <a:endParaRPr lang="en-US" altLang="ja-JP" sz="1200" dirty="0" smtClean="0">
              <a:latin typeface="HG丸ｺﾞｼｯｸM-PRO"/>
              <a:ea typeface="HG丸ｺﾞｼｯｸM-PRO"/>
              <a:cs typeface="HG丸ｺﾞｼｯｸM-PRO"/>
            </a:endParaRPr>
          </a:p>
        </p:txBody>
      </p:sp>
      <p:sp>
        <p:nvSpPr>
          <p:cNvPr id="2" name="テキスト ボックス 1"/>
          <p:cNvSpPr txBox="1"/>
          <p:nvPr/>
        </p:nvSpPr>
        <p:spPr>
          <a:xfrm>
            <a:off x="1004671" y="8788256"/>
            <a:ext cx="4583306" cy="307777"/>
          </a:xfrm>
          <a:prstGeom prst="rect">
            <a:avLst/>
          </a:prstGeom>
          <a:noFill/>
        </p:spPr>
        <p:txBody>
          <a:bodyPr wrap="none" rtlCol="0">
            <a:spAutoFit/>
          </a:bodyPr>
          <a:lstStyle/>
          <a:p>
            <a:r>
              <a:rPr kumimoji="1" lang="ja-JP" altLang="en-US" sz="1400" dirty="0" smtClean="0">
                <a:latin typeface="HG丸ｺﾞｼｯｸM-PRO"/>
                <a:ea typeface="HG丸ｺﾞｼｯｸM-PRO"/>
                <a:cs typeface="HG丸ｺﾞｼｯｸM-PRO"/>
              </a:rPr>
              <a:t>主催：</a:t>
            </a:r>
            <a:r>
              <a:rPr lang="ja-JP" altLang="en-US" sz="1400" dirty="0">
                <a:latin typeface="HG丸ｺﾞｼｯｸM-PRO"/>
                <a:ea typeface="HG丸ｺﾞｼｯｸM-PRO"/>
                <a:cs typeface="HG丸ｺﾞｼｯｸM-PRO"/>
              </a:rPr>
              <a:t>静岡</a:t>
            </a:r>
            <a:r>
              <a:rPr lang="ja-JP" altLang="en-US" sz="1400" dirty="0" smtClean="0">
                <a:latin typeface="HG丸ｺﾞｼｯｸM-PRO"/>
                <a:ea typeface="HG丸ｺﾞｼｯｸM-PRO"/>
                <a:cs typeface="HG丸ｺﾞｼｯｸM-PRO"/>
              </a:rPr>
              <a:t>大学</a:t>
            </a:r>
            <a:r>
              <a:rPr kumimoji="1" lang="ja-JP" altLang="en-US" sz="1400" dirty="0" smtClean="0">
                <a:latin typeface="HG丸ｺﾞｼｯｸM-PRO"/>
                <a:ea typeface="HG丸ｺﾞｼｯｸM-PRO"/>
                <a:cs typeface="HG丸ｺﾞｼｯｸM-PRO"/>
              </a:rPr>
              <a:t>全学キャリアデザイン教育・</a:t>
            </a:r>
            <a:r>
              <a:rPr kumimoji="1" lang="en-US" altLang="ja-JP" sz="1400" dirty="0" smtClean="0">
                <a:latin typeface="HG丸ｺﾞｼｯｸM-PRO"/>
                <a:ea typeface="HG丸ｺﾞｼｯｸM-PRO"/>
                <a:cs typeface="HG丸ｺﾞｼｯｸM-PRO"/>
              </a:rPr>
              <a:t>FD</a:t>
            </a:r>
            <a:r>
              <a:rPr kumimoji="1" lang="ja-JP" altLang="en-US" sz="1400" dirty="0" smtClean="0">
                <a:latin typeface="HG丸ｺﾞｼｯｸM-PRO"/>
                <a:ea typeface="HG丸ｺﾞｼｯｸM-PRO"/>
                <a:cs typeface="HG丸ｺﾞｼｯｸM-PRO"/>
              </a:rPr>
              <a:t>委員会</a:t>
            </a:r>
            <a:endParaRPr kumimoji="1" lang="en-US" altLang="ja-JP" sz="1400" dirty="0" smtClean="0">
              <a:latin typeface="HG丸ｺﾞｼｯｸM-PRO"/>
              <a:ea typeface="HG丸ｺﾞｼｯｸM-PRO"/>
              <a:cs typeface="HG丸ｺﾞｼｯｸM-PRO"/>
            </a:endParaRPr>
          </a:p>
        </p:txBody>
      </p:sp>
      <p:sp>
        <p:nvSpPr>
          <p:cNvPr id="3" name="正方形/長方形 2"/>
          <p:cNvSpPr/>
          <p:nvPr/>
        </p:nvSpPr>
        <p:spPr>
          <a:xfrm>
            <a:off x="1094439" y="32266"/>
            <a:ext cx="4493538" cy="461665"/>
          </a:xfrm>
          <a:prstGeom prst="rect">
            <a:avLst/>
          </a:prstGeom>
        </p:spPr>
        <p:txBody>
          <a:bodyPr wrap="none">
            <a:spAutoFit/>
          </a:bodyPr>
          <a:lstStyle/>
          <a:p>
            <a:pPr algn="ctr"/>
            <a:r>
              <a:rPr lang="en-US" altLang="ja-JP" sz="2400" spc="-300" dirty="0" smtClean="0">
                <a:effectLst>
                  <a:outerShdw blurRad="50800" dist="38100" dir="2700000" algn="tl" rotWithShape="0">
                    <a:prstClr val="black">
                      <a:alpha val="40000"/>
                    </a:prstClr>
                  </a:outerShdw>
                </a:effectLst>
                <a:latin typeface="メイリオ"/>
                <a:ea typeface="メイリオ"/>
                <a:cs typeface="メイリオ"/>
              </a:rPr>
              <a:t>2014</a:t>
            </a:r>
            <a:r>
              <a:rPr lang="ja-JP" altLang="en-US" sz="2400" spc="-300" dirty="0" smtClean="0">
                <a:effectLst>
                  <a:outerShdw blurRad="50800" dist="38100" dir="2700000" algn="tl" rotWithShape="0">
                    <a:prstClr val="black">
                      <a:alpha val="40000"/>
                    </a:prstClr>
                  </a:outerShdw>
                </a:effectLst>
                <a:latin typeface="メイリオ"/>
                <a:ea typeface="メイリオ"/>
                <a:cs typeface="メイリオ"/>
              </a:rPr>
              <a:t>年度</a:t>
            </a:r>
            <a:r>
              <a:rPr lang="ja-JP" altLang="en-US" sz="2400" spc="-300" dirty="0">
                <a:effectLst>
                  <a:outerShdw blurRad="50800" dist="38100" dir="2700000" algn="tl" rotWithShape="0">
                    <a:prstClr val="black">
                      <a:alpha val="40000"/>
                    </a:prstClr>
                  </a:outerShdw>
                </a:effectLst>
                <a:latin typeface="メイリオ"/>
                <a:ea typeface="メイリオ"/>
                <a:cs typeface="メイリオ"/>
              </a:rPr>
              <a:t>　静岡大学夏期</a:t>
            </a:r>
            <a:r>
              <a:rPr lang="en-US" altLang="ja-JP" sz="2400" spc="-300" dirty="0">
                <a:effectLst>
                  <a:outerShdw blurRad="50800" dist="38100" dir="2700000" algn="tl" rotWithShape="0">
                    <a:prstClr val="black">
                      <a:alpha val="40000"/>
                    </a:prstClr>
                  </a:outerShdw>
                </a:effectLst>
                <a:latin typeface="メイリオ"/>
                <a:ea typeface="メイリオ"/>
                <a:cs typeface="メイリオ"/>
              </a:rPr>
              <a:t>FD</a:t>
            </a:r>
            <a:r>
              <a:rPr lang="ja-JP" altLang="en-US" sz="2400" spc="-300" dirty="0">
                <a:effectLst>
                  <a:outerShdw blurRad="50800" dist="38100" dir="2700000" algn="tl" rotWithShape="0">
                    <a:prstClr val="black">
                      <a:alpha val="40000"/>
                    </a:prstClr>
                  </a:outerShdw>
                </a:effectLst>
                <a:latin typeface="メイリオ"/>
                <a:ea typeface="メイリオ"/>
                <a:cs typeface="メイリオ"/>
              </a:rPr>
              <a:t>講演会</a:t>
            </a:r>
          </a:p>
        </p:txBody>
      </p:sp>
      <p:sp>
        <p:nvSpPr>
          <p:cNvPr id="4" name="正方形/長方形 3"/>
          <p:cNvSpPr/>
          <p:nvPr/>
        </p:nvSpPr>
        <p:spPr>
          <a:xfrm>
            <a:off x="192404" y="8142206"/>
            <a:ext cx="6500641" cy="665597"/>
          </a:xfrm>
          <a:prstGeom prst="rect">
            <a:avLst/>
          </a:prstGeom>
          <a:noFill/>
          <a:ln>
            <a:solidFill>
              <a:srgbClr val="C0504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02155" y="8161472"/>
            <a:ext cx="6390889" cy="646331"/>
          </a:xfrm>
          <a:prstGeom prst="rect">
            <a:avLst/>
          </a:prstGeom>
          <a:noFill/>
        </p:spPr>
        <p:txBody>
          <a:bodyPr wrap="square" rtlCol="0">
            <a:spAutoFit/>
          </a:bodyPr>
          <a:lstStyle/>
          <a:p>
            <a:r>
              <a:rPr lang="ja-JP" altLang="en-US" sz="1200" dirty="0" smtClean="0">
                <a:latin typeface="HG丸ｺﾞｼｯｸM-PRO"/>
                <a:ea typeface="HG丸ｺﾞｼｯｸM-PRO"/>
                <a:cs typeface="HG丸ｺﾞｼｯｸM-PRO"/>
              </a:rPr>
              <a:t>本研修会には，高等教育に関わる関係者の皆さんにはご自由に参加頂けます。</a:t>
            </a:r>
            <a:endParaRPr lang="en-US" altLang="ja-JP" sz="1200" dirty="0" smtClean="0">
              <a:latin typeface="HG丸ｺﾞｼｯｸM-PRO"/>
              <a:ea typeface="HG丸ｺﾞｼｯｸM-PRO"/>
              <a:cs typeface="HG丸ｺﾞｼｯｸM-PRO"/>
            </a:endParaRPr>
          </a:p>
          <a:p>
            <a:r>
              <a:rPr kumimoji="1" lang="ja-JP" altLang="en-US" sz="1200" dirty="0" smtClean="0">
                <a:latin typeface="HG丸ｺﾞｼｯｸM-PRO"/>
                <a:ea typeface="HG丸ｺﾞｼｯｸM-PRO"/>
                <a:cs typeface="HG丸ｺﾞｼｯｸM-PRO"/>
              </a:rPr>
              <a:t>学外の方は　</a:t>
            </a:r>
            <a:r>
              <a:rPr kumimoji="1" lang="en-US" altLang="ja-JP" sz="1200" dirty="0" err="1" smtClean="0">
                <a:latin typeface="HG丸ｺﾞｼｯｸM-PRO"/>
                <a:ea typeface="HG丸ｺﾞｼｯｸM-PRO"/>
                <a:cs typeface="HG丸ｺﾞｼｯｸM-PRO"/>
              </a:rPr>
              <a:t>fd</a:t>
            </a:r>
            <a:r>
              <a:rPr lang="en-US" altLang="ja-JP" sz="1200" dirty="0" err="1" smtClean="0">
                <a:latin typeface="HG丸ｺﾞｼｯｸM-PRO"/>
                <a:ea typeface="HG丸ｺﾞｼｯｸM-PRO"/>
                <a:cs typeface="HG丸ｺﾞｼｯｸM-PRO"/>
              </a:rPr>
              <a:t>@hedc.shizuoka.ac.jp</a:t>
            </a:r>
            <a:r>
              <a:rPr lang="en-US" altLang="ja-JP" sz="1200" dirty="0" smtClean="0">
                <a:latin typeface="HG丸ｺﾞｼｯｸM-PRO"/>
                <a:ea typeface="HG丸ｺﾞｼｯｸM-PRO"/>
                <a:cs typeface="HG丸ｺﾞｼｯｸM-PRO"/>
              </a:rPr>
              <a:t> </a:t>
            </a:r>
            <a:r>
              <a:rPr lang="ja-JP" altLang="en-US" sz="1200" dirty="0" smtClean="0">
                <a:latin typeface="HG丸ｺﾞｼｯｸM-PRO"/>
                <a:ea typeface="HG丸ｺﾞｼｯｸM-PRO"/>
                <a:cs typeface="HG丸ｺﾞｼｯｸM-PRO"/>
              </a:rPr>
              <a:t>まで，ご所属，お名前をご記入の上メールにてご連絡ください。</a:t>
            </a:r>
            <a:endParaRPr kumimoji="1" lang="ja-JP" altLang="en-US" sz="1200" dirty="0">
              <a:latin typeface="HG丸ｺﾞｼｯｸM-PRO"/>
              <a:ea typeface="HG丸ｺﾞｼｯｸM-PRO"/>
              <a:cs typeface="HG丸ｺﾞｼｯｸM-PRO"/>
            </a:endParaRPr>
          </a:p>
        </p:txBody>
      </p:sp>
    </p:spTree>
    <p:extLst>
      <p:ext uri="{BB962C8B-B14F-4D97-AF65-F5344CB8AC3E}">
        <p14:creationId xmlns:p14="http://schemas.microsoft.com/office/powerpoint/2010/main" val="410957860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TotalTime>
  <Words>52</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メイリオ</vt:lpstr>
      <vt:lpstr>Arial</vt:lpstr>
      <vt:lpstr>Calibri</vt:lpstr>
      <vt:lpstr>ホワイト</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須藤 智</dc:creator>
  <cp:lastModifiedBy>kyoumuka</cp:lastModifiedBy>
  <cp:revision>18</cp:revision>
  <dcterms:created xsi:type="dcterms:W3CDTF">2013-06-17T05:46:43Z</dcterms:created>
  <dcterms:modified xsi:type="dcterms:W3CDTF">2014-08-29T05:41:29Z</dcterms:modified>
</cp:coreProperties>
</file>