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7099300" cy="102346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C5E040"/>
    <a:srgbClr val="E1883F"/>
    <a:srgbClr val="33CAFF"/>
    <a:srgbClr val="032EE3"/>
    <a:srgbClr val="FFCC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81" autoAdjust="0"/>
  </p:normalViewPr>
  <p:slideViewPr>
    <p:cSldViewPr snapToGrid="0" snapToObjects="1">
      <p:cViewPr>
        <p:scale>
          <a:sx n="62" d="100"/>
          <a:sy n="62" d="100"/>
        </p:scale>
        <p:origin x="-3666" y="-45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5C607A7-D682-6740-926D-2883F2761FE2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8350"/>
            <a:ext cx="26543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27EE86F-85C5-4C47-9905-BC654E247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61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2492-7044-0B4A-974F-DA9DE46A88A8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9492-55A3-9945-B22E-19C12E685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15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2492-7044-0B4A-974F-DA9DE46A88A8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9492-55A3-9945-B22E-19C12E685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53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2492-7044-0B4A-974F-DA9DE46A88A8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9492-55A3-9945-B22E-19C12E685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56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2492-7044-0B4A-974F-DA9DE46A88A8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9492-55A3-9945-B22E-19C12E685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93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2492-7044-0B4A-974F-DA9DE46A88A8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9492-55A3-9945-B22E-19C12E685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79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2492-7044-0B4A-974F-DA9DE46A88A8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9492-55A3-9945-B22E-19C12E685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73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2492-7044-0B4A-974F-DA9DE46A88A8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9492-55A3-9945-B22E-19C12E685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53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2492-7044-0B4A-974F-DA9DE46A88A8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9492-55A3-9945-B22E-19C12E685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01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2492-7044-0B4A-974F-DA9DE46A88A8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9492-55A3-9945-B22E-19C12E685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86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2492-7044-0B4A-974F-DA9DE46A88A8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9492-55A3-9945-B22E-19C12E685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33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2492-7044-0B4A-974F-DA9DE46A88A8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9492-55A3-9945-B22E-19C12E685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43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F2492-7044-0B4A-974F-DA9DE46A88A8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A9492-55A3-9945-B22E-19C12E685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88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正方形/長方形 53"/>
          <p:cNvSpPr/>
          <p:nvPr/>
        </p:nvSpPr>
        <p:spPr>
          <a:xfrm>
            <a:off x="435805" y="6037463"/>
            <a:ext cx="3692239" cy="1960928"/>
          </a:xfrm>
          <a:prstGeom prst="rect">
            <a:avLst/>
          </a:prstGeom>
          <a:solidFill>
            <a:schemeClr val="accent3">
              <a:alpha val="3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弦 3"/>
          <p:cNvSpPr/>
          <p:nvPr/>
        </p:nvSpPr>
        <p:spPr>
          <a:xfrm rot="17324359">
            <a:off x="520141" y="-3623356"/>
            <a:ext cx="5817377" cy="9810738"/>
          </a:xfrm>
          <a:prstGeom prst="chord">
            <a:avLst>
              <a:gd name="adj1" fmla="val 2961789"/>
              <a:gd name="adj2" fmla="val 162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弦 4"/>
          <p:cNvSpPr/>
          <p:nvPr/>
        </p:nvSpPr>
        <p:spPr>
          <a:xfrm rot="17324359">
            <a:off x="886575" y="-3913350"/>
            <a:ext cx="5817377" cy="9810738"/>
          </a:xfrm>
          <a:prstGeom prst="chord">
            <a:avLst>
              <a:gd name="adj1" fmla="val 2961789"/>
              <a:gd name="adj2" fmla="val 16200000"/>
            </a:avLst>
          </a:prstGeom>
          <a:solidFill>
            <a:srgbClr val="032E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" y="411233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4400" spc="-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ヒラギノ角ゴ Std W8"/>
                <a:ea typeface="ヒラギノ角ゴ Std W8"/>
                <a:cs typeface="ヒラギノ角ゴ Std W8"/>
              </a:rPr>
              <a:t>新任教員フォローアップ研修</a:t>
            </a:r>
            <a:endParaRPr kumimoji="1" lang="ja-JP" altLang="en-US" sz="4400" spc="-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57775" y="103456"/>
            <a:ext cx="3656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ja-JP" altLang="en-US" sz="1400" dirty="0">
                <a:solidFill>
                  <a:schemeClr val="bg1"/>
                </a:solidFill>
                <a:latin typeface="HGP明朝E"/>
                <a:ea typeface="HGP明朝E"/>
                <a:cs typeface="HGP明朝E"/>
              </a:rPr>
              <a:t> </a:t>
            </a:r>
            <a:r>
              <a:rPr lang="ja-JP" altLang="en-US" sz="1400" dirty="0" smtClean="0">
                <a:solidFill>
                  <a:schemeClr val="bg1"/>
                </a:solidFill>
                <a:latin typeface="HGP明朝E"/>
                <a:ea typeface="HGP明朝E"/>
                <a:cs typeface="HGP明朝E"/>
              </a:rPr>
              <a:t>全学キャリアデザイン教育・</a:t>
            </a:r>
            <a:r>
              <a:rPr lang="en-US" altLang="ja-JP" sz="1400" dirty="0" smtClean="0">
                <a:solidFill>
                  <a:schemeClr val="bg1"/>
                </a:solidFill>
                <a:latin typeface="HGP明朝E"/>
                <a:ea typeface="HGP明朝E"/>
                <a:cs typeface="HGP明朝E"/>
              </a:rPr>
              <a:t>FD</a:t>
            </a:r>
            <a:r>
              <a:rPr lang="ja-JP" altLang="en-US" sz="1400" dirty="0" smtClean="0">
                <a:solidFill>
                  <a:schemeClr val="bg1"/>
                </a:solidFill>
                <a:latin typeface="HGP明朝E"/>
                <a:ea typeface="HGP明朝E"/>
                <a:cs typeface="HGP明朝E"/>
              </a:rPr>
              <a:t>委員会　主催</a:t>
            </a:r>
            <a:endParaRPr lang="en-US" altLang="ja-JP" sz="1400" dirty="0" smtClean="0">
              <a:solidFill>
                <a:schemeClr val="bg1"/>
              </a:solidFill>
              <a:latin typeface="HGP明朝E"/>
              <a:ea typeface="HGP明朝E"/>
              <a:cs typeface="HGP明朝E"/>
            </a:endParaRPr>
          </a:p>
        </p:txBody>
      </p:sp>
      <p:grpSp>
        <p:nvGrpSpPr>
          <p:cNvPr id="51" name="図形グループ 50"/>
          <p:cNvGrpSpPr/>
          <p:nvPr/>
        </p:nvGrpSpPr>
        <p:grpSpPr>
          <a:xfrm>
            <a:off x="241522" y="2930170"/>
            <a:ext cx="7033249" cy="3381978"/>
            <a:chOff x="-2986435" y="1711655"/>
            <a:chExt cx="7033249" cy="3732851"/>
          </a:xfrm>
        </p:grpSpPr>
        <p:sp>
          <p:nvSpPr>
            <p:cNvPr id="8" name="円/楕円 7"/>
            <p:cNvSpPr/>
            <p:nvPr/>
          </p:nvSpPr>
          <p:spPr>
            <a:xfrm>
              <a:off x="-2986435" y="1711655"/>
              <a:ext cx="6235607" cy="373285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-2792152" y="1791590"/>
              <a:ext cx="6251388" cy="3611430"/>
            </a:xfrm>
            <a:prstGeom prst="ellipse">
              <a:avLst/>
            </a:prstGeom>
            <a:solidFill>
              <a:srgbClr val="33CA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-2181794" y="2214683"/>
              <a:ext cx="5004486" cy="924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000"/>
                </a:lnSpc>
              </a:pPr>
              <a:r>
                <a:rPr lang="ja-JP" altLang="en-US" sz="3600" dirty="0" smtClean="0">
                  <a:latin typeface="ヒラギノ角ゴ Std W8"/>
                  <a:ea typeface="ヒラギノ角ゴ Std W8"/>
                  <a:cs typeface="ヒラギノ角ゴ Std W8"/>
                </a:rPr>
                <a:t>平成</a:t>
              </a:r>
              <a:r>
                <a:rPr lang="en-US" altLang="ja-JP" sz="3600" dirty="0" smtClean="0">
                  <a:latin typeface="ヒラギノ角ゴ Std W8"/>
                  <a:ea typeface="ヒラギノ角ゴ Std W8"/>
                  <a:cs typeface="ヒラギノ角ゴ Std W8"/>
                </a:rPr>
                <a:t>27</a:t>
              </a:r>
              <a:r>
                <a:rPr lang="ja-JP" altLang="en-US" sz="3600" dirty="0" smtClean="0">
                  <a:latin typeface="ヒラギノ角ゴ Std W8"/>
                  <a:ea typeface="ヒラギノ角ゴ Std W8"/>
                  <a:cs typeface="ヒラギノ角ゴ Std W8"/>
                </a:rPr>
                <a:t>年</a:t>
              </a:r>
              <a:r>
                <a:rPr lang="en-US" altLang="ja-JP" sz="4400" dirty="0" smtClean="0">
                  <a:latin typeface="ヒラギノ角ゴ Std W8"/>
                  <a:ea typeface="ヒラギノ角ゴ Std W8"/>
                  <a:cs typeface="ヒラギノ角ゴ Std W8"/>
                </a:rPr>
                <a:t>9</a:t>
              </a:r>
              <a:r>
                <a:rPr lang="ja-JP" altLang="en-US" sz="3600" dirty="0" smtClean="0">
                  <a:latin typeface="ヒラギノ角ゴ Std W8"/>
                  <a:ea typeface="ヒラギノ角ゴ Std W8"/>
                  <a:cs typeface="ヒラギノ角ゴ Std W8"/>
                </a:rPr>
                <a:t>月</a:t>
              </a:r>
              <a:r>
                <a:rPr lang="en-US" altLang="ja-JP" sz="4400" dirty="0" smtClean="0">
                  <a:latin typeface="ヒラギノ角ゴ Std W8"/>
                  <a:ea typeface="ヒラギノ角ゴ Std W8"/>
                  <a:cs typeface="ヒラギノ角ゴ Std W8"/>
                </a:rPr>
                <a:t>8</a:t>
              </a:r>
              <a:r>
                <a:rPr lang="ja-JP" altLang="en-US" sz="3600" dirty="0" smtClean="0">
                  <a:latin typeface="ヒラギノ角ゴ Std W8"/>
                  <a:ea typeface="ヒラギノ角ゴ Std W8"/>
                  <a:cs typeface="ヒラギノ角ゴ Std W8"/>
                </a:rPr>
                <a:t>日</a:t>
              </a:r>
              <a:r>
                <a:rPr lang="en-US" altLang="ja-JP" sz="3600" dirty="0" smtClean="0">
                  <a:latin typeface="ヒラギノ角ゴ Std W8"/>
                  <a:ea typeface="ヒラギノ角ゴ Std W8"/>
                  <a:cs typeface="ヒラギノ角ゴ Std W8"/>
                </a:rPr>
                <a:t>(</a:t>
              </a:r>
              <a:r>
                <a:rPr lang="ja-JP" altLang="en-US" sz="3600" dirty="0" smtClean="0">
                  <a:latin typeface="ヒラギノ角ゴ Std W8"/>
                  <a:ea typeface="ヒラギノ角ゴ Std W8"/>
                  <a:cs typeface="ヒラギノ角ゴ Std W8"/>
                </a:rPr>
                <a:t>火</a:t>
              </a:r>
              <a:r>
                <a:rPr lang="en-US" altLang="ja-JP" sz="3600" dirty="0" smtClean="0">
                  <a:latin typeface="ヒラギノ角ゴ Std W8"/>
                  <a:ea typeface="ヒラギノ角ゴ Std W8"/>
                  <a:cs typeface="ヒラギノ角ゴ Std W8"/>
                </a:rPr>
                <a:t>)</a:t>
              </a:r>
              <a:endParaRPr lang="en-US" altLang="ja-JP" sz="3600" dirty="0">
                <a:latin typeface="ヒラギノ角ゴ Std W8"/>
                <a:ea typeface="ヒラギノ角ゴ Std W8"/>
                <a:cs typeface="ヒラギノ角ゴ Std W8"/>
              </a:endParaRPr>
            </a:p>
            <a:p>
              <a:pPr algn="ctr">
                <a:lnSpc>
                  <a:spcPts val="3000"/>
                </a:lnSpc>
              </a:pPr>
              <a:r>
                <a:rPr lang="ja-JP" altLang="en-US" sz="2400" spc="-300" dirty="0" smtClean="0">
                  <a:latin typeface="ヒラギノ角ゴ Std W8"/>
                  <a:ea typeface="ヒラギノ角ゴ Std W8"/>
                  <a:cs typeface="ヒラギノ角ゴ Std W8"/>
                </a:rPr>
                <a:t>１５：３０</a:t>
              </a:r>
              <a:r>
                <a:rPr lang="ja-JP" altLang="ja-JP" sz="2400" spc="-300" dirty="0" smtClean="0">
                  <a:latin typeface="ヒラギノ角ゴ Std W8"/>
                  <a:ea typeface="ヒラギノ角ゴ Std W8"/>
                  <a:cs typeface="ヒラギノ角ゴ Std W8"/>
                </a:rPr>
                <a:t>～</a:t>
              </a:r>
              <a:r>
                <a:rPr lang="ja-JP" altLang="en-US" sz="2400" spc="-300" dirty="0" smtClean="0">
                  <a:latin typeface="ヒラギノ角ゴ Std W8"/>
                  <a:ea typeface="ヒラギノ角ゴ Std W8"/>
                  <a:cs typeface="ヒラギノ角ゴ Std W8"/>
                </a:rPr>
                <a:t>１７：００</a:t>
              </a:r>
              <a:r>
                <a:rPr lang="ja-JP" altLang="ja-JP" sz="2400" spc="-300" dirty="0" smtClean="0">
                  <a:effectLst/>
                  <a:latin typeface="ヒラギノ角ゴ Std W8"/>
                  <a:ea typeface="ヒラギノ角ゴ Std W8"/>
                  <a:cs typeface="ヒラギノ角ゴ Std W8"/>
                </a:rPr>
                <a:t> </a:t>
              </a:r>
              <a:endParaRPr kumimoji="1" lang="ja-JP" altLang="en-US" sz="2400" spc="-300" dirty="0">
                <a:latin typeface="ヒラギノ角ゴ Std W8"/>
                <a:ea typeface="ヒラギノ角ゴ Std W8"/>
                <a:cs typeface="ヒラギノ角ゴ Std W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-5558" y="3843287"/>
              <a:ext cx="40523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altLang="ja-JP" b="1" u="sng" dirty="0" smtClean="0"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</p:grpSp>
      <p:sp>
        <p:nvSpPr>
          <p:cNvPr id="50" name="テキスト ボックス 49"/>
          <p:cNvSpPr txBox="1"/>
          <p:nvPr/>
        </p:nvSpPr>
        <p:spPr>
          <a:xfrm>
            <a:off x="201737" y="5856216"/>
            <a:ext cx="3826515" cy="1938992"/>
          </a:xfrm>
          <a:prstGeom prst="rect">
            <a:avLst/>
          </a:prstGeom>
          <a:solidFill>
            <a:srgbClr val="C5E040"/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en-US" altLang="ja-JP" sz="20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WS</a:t>
            </a:r>
            <a:r>
              <a:rPr lang="en-US" altLang="ja-JP" sz="12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2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ワークショップ</a:t>
            </a:r>
            <a:r>
              <a:rPr lang="en-US" altLang="ja-JP" sz="12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20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スケジュール◆</a:t>
            </a:r>
            <a:endParaRPr lang="en-US" altLang="ja-JP" sz="2000" b="1" spc="-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buAutoNum type="arabicPeriod"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開会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buAutoNum type="arabicPeriod"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話題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提供（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組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buAutoNum type="arabicPeriod"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質疑応答と論点提出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buAutoNum type="arabicPeriod"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全体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討議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buAutoNum type="arabicPeriod"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閉会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0" y="1213431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5400" b="1" spc="-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IN Condensed Bold"/>
                <a:ea typeface="ヒラギノ角ゴ Pro W3"/>
                <a:cs typeface="DIN Condensed Bold"/>
              </a:rPr>
              <a:t>研究室運営を考えるワークショップ</a:t>
            </a:r>
            <a:endParaRPr kumimoji="1" lang="ja-JP" alt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DIN Condensed Bold"/>
              <a:ea typeface="ヒラギノ角ゴ Std W8"/>
              <a:cs typeface="DIN Condensed Bold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0" y="9587033"/>
            <a:ext cx="6858000" cy="351953"/>
          </a:xfrm>
          <a:prstGeom prst="rect">
            <a:avLst/>
          </a:prstGeom>
          <a:solidFill>
            <a:srgbClr val="FFFF00">
              <a:alpha val="3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大学教育センターキャリアデザイン教育・</a:t>
            </a:r>
            <a:r>
              <a:rPr lang="en-US" altLang="ja-JP" sz="1400" dirty="0" smtClean="0">
                <a:solidFill>
                  <a:schemeClr val="tx1"/>
                </a:solidFill>
              </a:rPr>
              <a:t>FD</a:t>
            </a:r>
            <a:r>
              <a:rPr lang="ja-JP" altLang="en-US" sz="1400" dirty="0" smtClean="0">
                <a:solidFill>
                  <a:schemeClr val="tx1"/>
                </a:solidFill>
              </a:rPr>
              <a:t>部門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08747" y="4472077"/>
            <a:ext cx="5954826" cy="11133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会場：</a:t>
            </a:r>
            <a:r>
              <a:rPr kumimoji="1" lang="ja-JP" altLang="en-US" sz="20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静岡キャンパス</a:t>
            </a:r>
            <a:r>
              <a:rPr lang="ja-JP" altLang="en-US" sz="20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共通教育 </a:t>
            </a:r>
            <a:r>
              <a:rPr lang="en-US" altLang="ja-JP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L</a:t>
            </a:r>
            <a:r>
              <a:rPr lang="ja-JP" altLang="en-US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棟</a:t>
            </a:r>
            <a:r>
              <a:rPr lang="en-US" altLang="ja-JP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CALL</a:t>
            </a:r>
            <a:r>
              <a:rPr lang="ja-JP" altLang="en-US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教室</a:t>
            </a:r>
            <a:endParaRPr lang="en-US" altLang="ja-JP" sz="2400" dirty="0" smtClean="0">
              <a:solidFill>
                <a:srgbClr val="000000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ctr"/>
            <a:r>
              <a:rPr lang="en-US" altLang="ja-JP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【</a:t>
            </a:r>
            <a:r>
              <a:rPr lang="ja-JP" altLang="en-US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文系</a:t>
            </a:r>
            <a:r>
              <a:rPr lang="ja-JP" altLang="en-US" sz="1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グループ</a:t>
            </a:r>
            <a:r>
              <a:rPr lang="en-US" altLang="ja-JP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】L305(3</a:t>
            </a:r>
            <a:r>
              <a:rPr lang="ja-JP" altLang="en-US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階</a:t>
            </a:r>
            <a:r>
              <a:rPr lang="en-US" altLang="ja-JP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)</a:t>
            </a:r>
          </a:p>
          <a:p>
            <a:pPr algn="ctr"/>
            <a:r>
              <a:rPr lang="en-US" altLang="ja-JP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【</a:t>
            </a:r>
            <a:r>
              <a:rPr lang="ja-JP" altLang="en-US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理系</a:t>
            </a:r>
            <a:r>
              <a:rPr lang="ja-JP" altLang="en-US" sz="1400" dirty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グループ</a:t>
            </a:r>
            <a:r>
              <a:rPr lang="en-US" altLang="ja-JP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】L204(2</a:t>
            </a:r>
            <a:r>
              <a:rPr lang="ja-JP" altLang="en-US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階</a:t>
            </a:r>
            <a:r>
              <a:rPr lang="en-US" altLang="ja-JP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)</a:t>
            </a:r>
          </a:p>
          <a:p>
            <a:pPr algn="ctr"/>
            <a:r>
              <a:rPr kumimoji="1" lang="ja-JP" altLang="en-US" sz="1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（浜松への中継はありません）</a:t>
            </a:r>
            <a:endParaRPr kumimoji="1" lang="en-US" altLang="ja-JP" sz="1400" dirty="0" smtClean="0">
              <a:solidFill>
                <a:srgbClr val="000000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ctr"/>
            <a:r>
              <a:rPr lang="en-US" altLang="ja-JP" sz="1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(</a:t>
            </a:r>
            <a:r>
              <a:rPr lang="ja-JP" altLang="en-US" sz="1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終了後は懇親会を開催します！ 奮ってご参加ください</a:t>
            </a:r>
            <a:r>
              <a:rPr lang="en-US" altLang="ja-JP" sz="1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)</a:t>
            </a:r>
            <a:endParaRPr kumimoji="1" lang="en-US" altLang="ja-JP" sz="1400" dirty="0" smtClean="0">
              <a:solidFill>
                <a:srgbClr val="000000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0" y="8011022"/>
            <a:ext cx="6963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spc="-100" dirty="0" smtClean="0"/>
              <a:t>主対象：新任教員   </a:t>
            </a:r>
            <a:r>
              <a:rPr lang="en-US" altLang="ja-JP" sz="1600" spc="-100" dirty="0" smtClean="0"/>
              <a:t>(2014</a:t>
            </a:r>
            <a:r>
              <a:rPr lang="ja-JP" altLang="en-US" sz="1600" spc="-100" dirty="0" smtClean="0"/>
              <a:t>年</a:t>
            </a:r>
            <a:r>
              <a:rPr lang="en-US" altLang="ja-JP" sz="1600" spc="-100" dirty="0" smtClean="0"/>
              <a:t>5</a:t>
            </a:r>
            <a:r>
              <a:rPr lang="ja-JP" altLang="en-US" sz="1600" spc="-100" dirty="0" smtClean="0"/>
              <a:t>月以降採用の方。</a:t>
            </a:r>
            <a:endParaRPr lang="en-US" altLang="ja-JP" sz="1600" spc="-100" dirty="0" smtClean="0"/>
          </a:p>
          <a:p>
            <a:r>
              <a:rPr lang="ja-JP" altLang="en-US" sz="1600" spc="-100" dirty="0"/>
              <a:t>　</a:t>
            </a:r>
            <a:r>
              <a:rPr lang="ja-JP" altLang="en-US" sz="1600" spc="-100" dirty="0" smtClean="0"/>
              <a:t>　　　</a:t>
            </a:r>
            <a:r>
              <a:rPr lang="ja-JP" altLang="en-US" sz="1400" spc="-100" dirty="0" smtClean="0"/>
              <a:t>浜松－静岡間の出張費は全学</a:t>
            </a:r>
            <a:r>
              <a:rPr lang="en-US" altLang="ja-JP" sz="1400" spc="-100" dirty="0" smtClean="0"/>
              <a:t>FD</a:t>
            </a:r>
            <a:r>
              <a:rPr lang="ja-JP" altLang="en-US" sz="1400" spc="-100" dirty="0" smtClean="0"/>
              <a:t>委員会負担可能です。事前に参加をお知らせください。</a:t>
            </a:r>
            <a:r>
              <a:rPr lang="en-US" altLang="ja-JP" sz="1600" spc="-100" dirty="0" smtClean="0"/>
              <a:t>)</a:t>
            </a:r>
            <a:endParaRPr lang="en-US" altLang="ja-JP" sz="2000" spc="-100" dirty="0" smtClean="0"/>
          </a:p>
          <a:p>
            <a:r>
              <a:rPr lang="en-US" altLang="ja-JP" dirty="0" smtClean="0"/>
              <a:t>※</a:t>
            </a:r>
            <a:r>
              <a:rPr lang="ja-JP" altLang="en-US" sz="1600" dirty="0" smtClean="0"/>
              <a:t>新任以外の教員参加も大歓迎です。出張費についてはご相談ください。</a:t>
            </a:r>
            <a:endParaRPr lang="en-US" altLang="ja-JP" sz="1600" dirty="0" smtClean="0"/>
          </a:p>
        </p:txBody>
      </p:sp>
      <p:sp>
        <p:nvSpPr>
          <p:cNvPr id="20" name="正方形/長方形 19"/>
          <p:cNvSpPr/>
          <p:nvPr/>
        </p:nvSpPr>
        <p:spPr>
          <a:xfrm>
            <a:off x="4028252" y="6488527"/>
            <a:ext cx="2829748" cy="1509864"/>
          </a:xfrm>
          <a:prstGeom prst="rect">
            <a:avLst/>
          </a:prstGeom>
          <a:solidFill>
            <a:schemeClr val="accent3">
              <a:alpha val="3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61499" y="6259080"/>
            <a:ext cx="3125694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◆終了後の懇親会◆</a:t>
            </a:r>
            <a:endParaRPr lang="en-US" altLang="ja-JP" sz="2000" b="1" spc="-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WS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終了～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18:30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於 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生協第一食堂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会費予定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\2000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程度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軽食＋飲み物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当日開催前に会費徴収いたします。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参加人数把握のため，</a:t>
            </a:r>
            <a:r>
              <a:rPr lang="en-US" altLang="ja-JP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9/1(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火</a:t>
            </a:r>
            <a:r>
              <a:rPr lang="en-US" altLang="ja-JP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</a:t>
            </a:r>
            <a:r>
              <a:rPr lang="en-US" altLang="ja-JP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FD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部門宛てご連絡ください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" y="8955317"/>
            <a:ext cx="6857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spc="-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お問い合わせ等連絡先：</a:t>
            </a:r>
            <a:r>
              <a:rPr lang="en-US" altLang="ja-JP" sz="32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fd@hedc.shizuoka.ac.jp</a:t>
            </a:r>
            <a:endParaRPr lang="ja-JP" altLang="en-US" sz="3200" b="1" spc="-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4780" y="2801140"/>
            <a:ext cx="679322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前半では話題提供者のノウハウを共有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後半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「研究室運営の在り方」を議論していただきます。</a:t>
            </a:r>
          </a:p>
        </p:txBody>
      </p:sp>
    </p:spTree>
    <p:extLst>
      <p:ext uri="{BB962C8B-B14F-4D97-AF65-F5344CB8AC3E}">
        <p14:creationId xmlns:p14="http://schemas.microsoft.com/office/powerpoint/2010/main" val="241121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196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須藤 智</dc:creator>
  <cp:lastModifiedBy>K.SAKAI</cp:lastModifiedBy>
  <cp:revision>40</cp:revision>
  <cp:lastPrinted>2015-07-27T10:57:20Z</cp:lastPrinted>
  <dcterms:created xsi:type="dcterms:W3CDTF">2013-11-13T02:25:59Z</dcterms:created>
  <dcterms:modified xsi:type="dcterms:W3CDTF">2015-07-27T10:57:27Z</dcterms:modified>
</cp:coreProperties>
</file>